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4" r:id="rId2"/>
  </p:sldMasterIdLst>
  <p:notesMasterIdLst>
    <p:notesMasterId r:id="rId15"/>
  </p:notesMasterIdLst>
  <p:sldIdLst>
    <p:sldId id="256" r:id="rId3"/>
    <p:sldId id="294" r:id="rId4"/>
    <p:sldId id="285" r:id="rId5"/>
    <p:sldId id="289" r:id="rId6"/>
    <p:sldId id="290" r:id="rId7"/>
    <p:sldId id="291" r:id="rId8"/>
    <p:sldId id="286" r:id="rId9"/>
    <p:sldId id="287" r:id="rId10"/>
    <p:sldId id="293" r:id="rId11"/>
    <p:sldId id="283" r:id="rId12"/>
    <p:sldId id="288" r:id="rId13"/>
    <p:sldId id="279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8A"/>
    <a:srgbClr val="9400BA"/>
    <a:srgbClr val="8900BA"/>
    <a:srgbClr val="9900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86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0" rIns="93580" bIns="46790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0" rIns="93580" bIns="4679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9650" y="774700"/>
            <a:ext cx="5062538" cy="379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83150"/>
            <a:ext cx="5194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0" rIns="93580" bIns="46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0686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0" rIns="93580" bIns="46790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86925"/>
            <a:ext cx="3070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80" tIns="46790" rIns="93580" bIns="4679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/>
              </a:defRPr>
            </a:lvl1pPr>
          </a:lstStyle>
          <a:p>
            <a:pPr>
              <a:defRPr/>
            </a:pPr>
            <a:fld id="{B508B33A-CB4D-45C8-898F-A2D2BF49ED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74E77-C31A-4C77-A8CD-09949CCB7FAA}" type="slidenum">
              <a:rPr lang="es-ES_tradnl" smtClean="0">
                <a:latin typeface="Times New Roman" pitchFamily="18" charset="0"/>
              </a:rPr>
              <a:pPr/>
              <a:t>1</a:t>
            </a:fld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08815-E033-4D63-A12A-C0F7FDFD05B1}" type="slidenum">
              <a:rPr lang="es-ES_tradnl" smtClean="0">
                <a:latin typeface="Times New Roman" pitchFamily="18" charset="0"/>
              </a:rPr>
              <a:pPr/>
              <a:t>10</a:t>
            </a:fld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EF86B-2670-448E-85D8-D278F9ABA4FB}" type="slidenum">
              <a:rPr lang="es-ES_tradnl" smtClean="0">
                <a:latin typeface="Times New Roman" pitchFamily="18" charset="0"/>
              </a:rPr>
              <a:pPr/>
              <a:t>4</a:t>
            </a:fld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8B33A-CB4D-45C8-898F-A2D2BF49ED5C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jsevert@sta-solar.com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D26D30C-C85B-41E5-A011-FE17E29674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" name="8 Imagen" descr="Copia de PSA Oficial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012611"/>
            <a:ext cx="1507826" cy="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tip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340" y="5986732"/>
            <a:ext cx="1257660" cy="8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E470-B0E4-4856-8312-1F0699A0FC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6700" y="228600"/>
            <a:ext cx="20701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579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D7978-43C2-4F47-964B-9219491576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400" y="228600"/>
            <a:ext cx="8280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885950"/>
            <a:ext cx="8178800" cy="417195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A591-4A93-4569-98FD-719EFBACA4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EBB7-A2BB-4644-B8A7-D84EFACF30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1B31-EDD5-47B7-ACC5-741CBE4211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11A5-C1C0-40AA-9F8B-3CA3D2C9EC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8F84-5D51-4B9C-9CD9-52F47CD477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6E0B-E2DF-446B-99DC-4CC3885A2D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83AE-2533-4251-972A-0CC85739DD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CB745-AC54-453A-A3A3-2215EEE8C8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jservert@redttc.com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ED0E-713C-4A2C-A6B4-FD90893249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8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B881732-D220-4935-BAB2-1A55ACEE7C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/>
            </a:endParaRPr>
          </a:p>
        </p:txBody>
      </p:sp>
      <p:pic>
        <p:nvPicPr>
          <p:cNvPr id="9" name="8 Imagen" descr="Copia de PSA Oficial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6012611"/>
            <a:ext cx="1507826" cy="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tipo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6340" y="5986732"/>
            <a:ext cx="1257660" cy="87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400BA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400BA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400BA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400BA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772E-048D-4A9C-8072-3F3D89905A38}" type="datetimeFigureOut">
              <a:rPr lang="es-ES" smtClean="0"/>
              <a:pPr/>
              <a:t>04/06/2011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1ED4-9BD7-449A-9C66-9B5CB0708B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4/Solarplant-050406-04.jp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jsevert@sta-solar.com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1864"/>
            <a:ext cx="8382000" cy="1143000"/>
          </a:xfrm>
        </p:spPr>
        <p:txBody>
          <a:bodyPr/>
          <a:lstStyle/>
          <a:p>
            <a:r>
              <a:rPr lang="es-ES_tradnl" dirty="0" err="1" smtClean="0"/>
              <a:t>Manufacturing</a:t>
            </a:r>
            <a:r>
              <a:rPr lang="es-ES_tradnl" dirty="0" smtClean="0"/>
              <a:t>,</a:t>
            </a:r>
            <a:br>
              <a:rPr lang="es-ES_tradnl" dirty="0" smtClean="0"/>
            </a:br>
            <a:r>
              <a:rPr lang="es-ES_tradnl" dirty="0" smtClean="0"/>
              <a:t>		</a:t>
            </a:r>
            <a:r>
              <a:rPr lang="es-ES_tradnl" dirty="0" err="1" smtClean="0"/>
              <a:t>Technology</a:t>
            </a:r>
            <a:r>
              <a:rPr lang="es-ES_tradnl" dirty="0" smtClean="0"/>
              <a:t> &amp;</a:t>
            </a:r>
            <a:br>
              <a:rPr lang="es-ES_tradnl" dirty="0" smtClean="0"/>
            </a:br>
            <a:r>
              <a:rPr lang="es-ES_tradnl" dirty="0" smtClean="0"/>
              <a:t>				</a:t>
            </a:r>
            <a:r>
              <a:rPr lang="es-ES_tradnl" dirty="0" err="1" smtClean="0"/>
              <a:t>Collaboration</a:t>
            </a:r>
            <a:endParaRPr lang="es-ES_tradnl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429000"/>
            <a:ext cx="6400800" cy="1771650"/>
          </a:xfrm>
        </p:spPr>
        <p:txBody>
          <a:bodyPr/>
          <a:lstStyle/>
          <a:p>
            <a:r>
              <a:rPr lang="es-ES_tradnl" sz="2800" dirty="0" err="1" smtClean="0"/>
              <a:t>Asian</a:t>
            </a:r>
            <a:r>
              <a:rPr lang="es-ES_tradnl" sz="2800" dirty="0" smtClean="0"/>
              <a:t> Solar Energy </a:t>
            </a:r>
            <a:r>
              <a:rPr lang="es-ES_tradnl" sz="2800" dirty="0" err="1" smtClean="0"/>
              <a:t>Initiative</a:t>
            </a:r>
            <a:endParaRPr lang="es-ES_tradnl" sz="2800" dirty="0" smtClean="0"/>
          </a:p>
          <a:p>
            <a:r>
              <a:rPr lang="es-ES_tradnl" sz="2800" dirty="0" smtClean="0"/>
              <a:t>Bangkok 2011</a:t>
            </a:r>
          </a:p>
          <a:p>
            <a:r>
              <a:rPr lang="es-ES_tradnl" sz="2000" dirty="0" smtClean="0"/>
              <a:t>			</a:t>
            </a:r>
            <a:r>
              <a:rPr lang="es-ES_tradnl" sz="1800" dirty="0" smtClean="0"/>
              <a:t>Dr. Jorge Servert</a:t>
            </a:r>
            <a:endParaRPr lang="es-ES_tradnl" sz="2000" dirty="0" smtClean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707904" y="5085184"/>
            <a:ext cx="5169768" cy="133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s-ES" b="1" dirty="0" smtClean="0">
                <a:latin typeface="Arial" charset="0"/>
              </a:rPr>
              <a:t>Solar </a:t>
            </a:r>
            <a:r>
              <a:rPr lang="es-ES" b="1" dirty="0" err="1" smtClean="0">
                <a:latin typeface="Arial" charset="0"/>
              </a:rPr>
              <a:t>Technology</a:t>
            </a:r>
            <a:r>
              <a:rPr lang="es-ES" b="1" dirty="0" smtClean="0">
                <a:latin typeface="Arial" charset="0"/>
              </a:rPr>
              <a:t> </a:t>
            </a:r>
            <a:r>
              <a:rPr lang="es-ES" b="1" dirty="0" err="1" smtClean="0">
                <a:latin typeface="Arial" charset="0"/>
              </a:rPr>
              <a:t>Advisors</a:t>
            </a:r>
            <a:r>
              <a:rPr lang="es-ES" b="1" dirty="0" smtClean="0">
                <a:latin typeface="Arial" charset="0"/>
              </a:rPr>
              <a:t> S.L.</a:t>
            </a:r>
            <a:endParaRPr lang="es-ES" b="1" dirty="0">
              <a:latin typeface="Arial" charset="0"/>
            </a:endParaRPr>
          </a:p>
          <a:p>
            <a:pPr defTabSz="762000"/>
            <a:r>
              <a:rPr lang="es-ES" sz="1200" b="1" dirty="0">
                <a:latin typeface="Arial" charset="0"/>
              </a:rPr>
              <a:t>Plaza de Manolete, 2, 11-C</a:t>
            </a:r>
          </a:p>
          <a:p>
            <a:pPr defTabSz="762000"/>
            <a:r>
              <a:rPr lang="es-ES" sz="1200" b="1" dirty="0">
                <a:latin typeface="Arial" charset="0"/>
              </a:rPr>
              <a:t>28020 </a:t>
            </a:r>
            <a:r>
              <a:rPr lang="es-ES" sz="1200" b="1" dirty="0" smtClean="0">
                <a:latin typeface="Arial" charset="0"/>
              </a:rPr>
              <a:t>Madrid, </a:t>
            </a:r>
            <a:r>
              <a:rPr lang="es-ES" sz="1200" b="1" dirty="0" err="1" smtClean="0">
                <a:latin typeface="Arial" charset="0"/>
              </a:rPr>
              <a:t>Spain</a:t>
            </a:r>
            <a:endParaRPr lang="es-ES" sz="1200" dirty="0">
              <a:latin typeface="Arial" charset="0"/>
            </a:endParaRPr>
          </a:p>
          <a:p>
            <a:pPr defTabSz="762000"/>
            <a:r>
              <a:rPr lang="es-ES" sz="1200" dirty="0">
                <a:latin typeface="Arial" charset="0"/>
              </a:rPr>
              <a:t>Tel. +34 91 383 58 20</a:t>
            </a:r>
          </a:p>
          <a:p>
            <a:pPr defTabSz="762000"/>
            <a:r>
              <a:rPr lang="es-ES" sz="1200" dirty="0">
                <a:latin typeface="Arial" charset="0"/>
              </a:rPr>
              <a:t>Fax. +34 91 767 01 29</a:t>
            </a:r>
          </a:p>
          <a:p>
            <a:pPr defTabSz="762000"/>
            <a:endParaRPr lang="es-ES_tradnl" sz="9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 smtClean="0"/>
              <a:t>An</a:t>
            </a:r>
            <a:r>
              <a:rPr lang="es-ES" sz="3200" dirty="0" smtClean="0"/>
              <a:t> </a:t>
            </a:r>
            <a:r>
              <a:rPr lang="es-ES" sz="3200" dirty="0" err="1" smtClean="0"/>
              <a:t>example</a:t>
            </a:r>
            <a:r>
              <a:rPr lang="es-ES" sz="3200" dirty="0" smtClean="0"/>
              <a:t> </a:t>
            </a:r>
            <a:r>
              <a:rPr lang="es-ES" sz="3200" dirty="0" err="1" smtClean="0"/>
              <a:t>Huiyin</a:t>
            </a:r>
            <a:r>
              <a:rPr lang="es-ES" sz="3200" dirty="0" smtClean="0"/>
              <a:t> uses </a:t>
            </a:r>
            <a:r>
              <a:rPr lang="es-ES" sz="3200" dirty="0" err="1" smtClean="0"/>
              <a:t>antirreflecting</a:t>
            </a:r>
            <a:r>
              <a:rPr lang="es-ES" sz="3200" dirty="0" smtClean="0"/>
              <a:t> </a:t>
            </a:r>
            <a:r>
              <a:rPr lang="es-ES" sz="3200" dirty="0" err="1" smtClean="0"/>
              <a:t>coating</a:t>
            </a:r>
            <a:r>
              <a:rPr lang="es-ES" sz="3200" dirty="0" smtClean="0"/>
              <a:t> </a:t>
            </a:r>
            <a:r>
              <a:rPr lang="es-ES" sz="3200" dirty="0" err="1" smtClean="0"/>
              <a:t>from</a:t>
            </a:r>
            <a:r>
              <a:rPr lang="es-ES" sz="3200" dirty="0" smtClean="0"/>
              <a:t> CIEMAT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4402832" cy="1327026"/>
          </a:xfrm>
        </p:spPr>
        <p:txBody>
          <a:bodyPr/>
          <a:lstStyle/>
          <a:p>
            <a:pPr marL="6350" indent="20638">
              <a:buNone/>
            </a:pPr>
            <a:r>
              <a:rPr lang="en-US" sz="2400" dirty="0" smtClean="0"/>
              <a:t> CIEMAT (Spain) has licensed a coating to </a:t>
            </a:r>
            <a:r>
              <a:rPr lang="en-US" sz="2400" dirty="0" err="1" smtClean="0"/>
              <a:t>Huiyin</a:t>
            </a:r>
            <a:r>
              <a:rPr lang="en-US" sz="2400" dirty="0" smtClean="0"/>
              <a:t> (China) for its high temperature vacuum tubes now being tested at PSA. </a:t>
            </a:r>
          </a:p>
        </p:txBody>
      </p:sp>
      <p:sp>
        <p:nvSpPr>
          <p:cNvPr id="26628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jservert@redttc.com</a:t>
            </a:r>
          </a:p>
        </p:txBody>
      </p:sp>
      <p:pic>
        <p:nvPicPr>
          <p:cNvPr id="26629" name="Picture 2" descr="C:\DATOS\Personal\Jorge\Fotos\201003\201003A1\250320102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57563"/>
            <a:ext cx="37734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DSC04343"/>
          <p:cNvPicPr>
            <a:picLocks noChangeAspect="1" noChangeArrowheads="1"/>
          </p:cNvPicPr>
          <p:nvPr/>
        </p:nvPicPr>
        <p:blipFill>
          <a:blip r:embed="rId4" cstate="print"/>
          <a:srcRect l="24469" r="19354"/>
          <a:stretch>
            <a:fillRect/>
          </a:stretch>
        </p:blipFill>
        <p:spPr bwMode="auto">
          <a:xfrm>
            <a:off x="539750" y="3357563"/>
            <a:ext cx="2208213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35756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378003"/>
            <a:ext cx="3744416" cy="23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539552" y="5949280"/>
            <a:ext cx="1165704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err="1" smtClean="0">
                <a:latin typeface="Arial" pitchFamily="34" charset="0"/>
              </a:rPr>
              <a:t>Huiyin</a:t>
            </a:r>
            <a:r>
              <a:rPr lang="es-ES" sz="1200" dirty="0" smtClean="0">
                <a:latin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</a:rPr>
              <a:t>Factory</a:t>
            </a:r>
            <a:endParaRPr lang="es-ES" sz="1200" dirty="0">
              <a:latin typeface="Arial" pitchFamily="34" charset="0"/>
            </a:endParaRP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3964411" y="5949280"/>
            <a:ext cx="147168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err="1" smtClean="0">
                <a:latin typeface="Arial" pitchFamily="34" charset="0"/>
              </a:rPr>
              <a:t>Vacumm</a:t>
            </a:r>
            <a:r>
              <a:rPr lang="en-US" sz="1200" dirty="0" smtClean="0">
                <a:latin typeface="Arial" pitchFamily="34" charset="0"/>
              </a:rPr>
              <a:t> tube PSA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860032" y="3501008"/>
            <a:ext cx="49244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smtClean="0">
                <a:latin typeface="Arial" pitchFamily="34" charset="0"/>
              </a:rPr>
              <a:t>PSA</a:t>
            </a:r>
            <a:endParaRPr lang="es-ES" sz="1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Key </a:t>
            </a:r>
            <a:r>
              <a:rPr lang="es-ES" dirty="0" err="1" smtClean="0"/>
              <a:t>factors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product</a:t>
            </a:r>
          </a:p>
          <a:p>
            <a:r>
              <a:rPr lang="en-US" dirty="0" smtClean="0"/>
              <a:t>Multi-skilled, Multi-cultural</a:t>
            </a:r>
          </a:p>
          <a:p>
            <a:r>
              <a:rPr lang="en-US" dirty="0" smtClean="0"/>
              <a:t>Listening and Translation</a:t>
            </a:r>
          </a:p>
          <a:p>
            <a:r>
              <a:rPr lang="en-US" dirty="0" smtClean="0"/>
              <a:t>Long term focus</a:t>
            </a:r>
          </a:p>
          <a:p>
            <a:r>
              <a:rPr lang="en-US" dirty="0" smtClean="0"/>
              <a:t>Mature partners with common goal </a:t>
            </a:r>
          </a:p>
          <a:p>
            <a:r>
              <a:rPr lang="en-US" dirty="0" smtClean="0"/>
              <a:t>Commitment</a:t>
            </a: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jservert@sta-solar.com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jservert@sta-solar.com</a:t>
            </a:r>
            <a:endParaRPr lang="en-US" dirty="0"/>
          </a:p>
        </p:txBody>
      </p:sp>
      <p:pic>
        <p:nvPicPr>
          <p:cNvPr id="5" name="Picture 7" descr="C:\DATOS\Personal\Jorge\Fotos\200909\200909A3\2709200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664"/>
            <a:ext cx="7560840" cy="5670632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19672" y="2204864"/>
            <a:ext cx="7772400" cy="1500187"/>
          </a:xfrm>
        </p:spPr>
        <p:txBody>
          <a:bodyPr/>
          <a:lstStyle/>
          <a:p>
            <a:r>
              <a:rPr lang="es-ES" sz="6600" dirty="0" smtClean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611560" y="5888305"/>
            <a:ext cx="366638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err="1" smtClean="0">
                <a:latin typeface="Arial" pitchFamily="34" charset="0"/>
              </a:rPr>
              <a:t>Cofete</a:t>
            </a:r>
            <a:r>
              <a:rPr lang="es-ES" sz="1200" dirty="0" smtClean="0">
                <a:latin typeface="Arial" pitchFamily="34" charset="0"/>
              </a:rPr>
              <a:t> Beach, Fuerteventura, </a:t>
            </a:r>
            <a:r>
              <a:rPr lang="es-ES" sz="1200" dirty="0" err="1" smtClean="0">
                <a:latin typeface="Arial" pitchFamily="34" charset="0"/>
              </a:rPr>
              <a:t>Canary</a:t>
            </a:r>
            <a:r>
              <a:rPr lang="es-ES" sz="1200" dirty="0" smtClean="0">
                <a:latin typeface="Arial" pitchFamily="34" charset="0"/>
              </a:rPr>
              <a:t> Island, </a:t>
            </a:r>
            <a:r>
              <a:rPr lang="es-ES" sz="1200" dirty="0" err="1" smtClean="0">
                <a:latin typeface="Arial" pitchFamily="34" charset="0"/>
              </a:rPr>
              <a:t>Spain</a:t>
            </a:r>
            <a:endParaRPr lang="es-ES" sz="1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ENERGY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Clean</a:t>
            </a:r>
          </a:p>
          <a:p>
            <a:pPr>
              <a:buNone/>
            </a:pPr>
            <a:r>
              <a:rPr lang="en-US" smtClean="0"/>
              <a:t>		Cheap</a:t>
            </a:r>
          </a:p>
          <a:p>
            <a:pPr>
              <a:buNone/>
            </a:pPr>
            <a:r>
              <a:rPr lang="en-US" smtClean="0"/>
              <a:t>			Reliable</a:t>
            </a:r>
          </a:p>
          <a:p>
            <a:pPr>
              <a:buNone/>
            </a:pPr>
            <a:r>
              <a:rPr lang="en-US" smtClean="0"/>
              <a:t>				Stable</a:t>
            </a:r>
          </a:p>
          <a:p>
            <a:pPr>
              <a:buNone/>
            </a:pPr>
            <a:r>
              <a:rPr lang="en-US" smtClean="0"/>
              <a:t>					Safe</a:t>
            </a:r>
          </a:p>
          <a:p>
            <a:pPr>
              <a:buNone/>
            </a:pPr>
            <a:r>
              <a:rPr lang="en-US" smtClean="0"/>
              <a:t>						</a:t>
            </a:r>
          </a:p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jservert@sta-solar.com</a:t>
            </a:r>
            <a:endParaRPr lang="en-US" dirty="0"/>
          </a:p>
        </p:txBody>
      </p:sp>
      <p:pic>
        <p:nvPicPr>
          <p:cNvPr id="6" name="Picture 11" descr="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52563"/>
            <a:ext cx="1512168" cy="141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Innovation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jservert@redttc.com</a:t>
            </a:r>
            <a:endParaRPr lang="en-U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178800" cy="4171950"/>
          </a:xfrm>
        </p:spPr>
        <p:txBody>
          <a:bodyPr/>
          <a:lstStyle/>
          <a:p>
            <a:r>
              <a:rPr lang="en-US" sz="2800" dirty="0" smtClean="0"/>
              <a:t>Private public partnership, how risk and profits are shared?</a:t>
            </a:r>
          </a:p>
          <a:p>
            <a:r>
              <a:rPr lang="en-US" sz="2800" dirty="0" smtClean="0"/>
              <a:t>Cooperation between R&amp;D and  Companies</a:t>
            </a:r>
          </a:p>
          <a:p>
            <a:r>
              <a:rPr lang="en-US" sz="2800" dirty="0" smtClean="0"/>
              <a:t>Long term focus</a:t>
            </a:r>
          </a:p>
          <a:p>
            <a:r>
              <a:rPr lang="en-US" sz="2800" dirty="0" smtClean="0"/>
              <a:t>Countries’ competitive advantage</a:t>
            </a:r>
          </a:p>
          <a:p>
            <a:r>
              <a:rPr lang="en-US" sz="2800" dirty="0" smtClean="0"/>
              <a:t>O &amp; M and performance</a:t>
            </a:r>
          </a:p>
          <a:p>
            <a:r>
              <a:rPr lang="en-US" sz="2800" dirty="0" smtClean="0"/>
              <a:t> Different products for different needs and markets</a:t>
            </a:r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technology will succeed?</a:t>
            </a:r>
          </a:p>
        </p:txBody>
      </p:sp>
      <p:sp>
        <p:nvSpPr>
          <p:cNvPr id="19459" name="3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jservert@redttc.com</a:t>
            </a:r>
          </a:p>
        </p:txBody>
      </p:sp>
      <p:pic>
        <p:nvPicPr>
          <p:cNvPr id="19461" name="Picture 9" descr="http://news.soliclima.com/images/cont/lazo-ensayo-d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00438"/>
            <a:ext cx="198596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www.psa.es/oldweb/webesp/instalaciones/images/dista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868863"/>
            <a:ext cx="216058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2 Marcador de contenido"/>
          <p:cNvSpPr>
            <a:spLocks noGrp="1"/>
          </p:cNvSpPr>
          <p:nvPr>
            <p:ph idx="1"/>
          </p:nvPr>
        </p:nvSpPr>
        <p:spPr>
          <a:xfrm>
            <a:off x="3203848" y="836712"/>
            <a:ext cx="5616575" cy="4171950"/>
          </a:xfrm>
        </p:spPr>
        <p:txBody>
          <a:bodyPr/>
          <a:lstStyle/>
          <a:p>
            <a:r>
              <a:rPr lang="en-US" sz="2000" dirty="0" smtClean="0"/>
              <a:t>Tower:</a:t>
            </a:r>
          </a:p>
          <a:p>
            <a:pPr lvl="1"/>
            <a:r>
              <a:rPr lang="en-US" sz="1800" dirty="0" smtClean="0"/>
              <a:t>Air (Atmospheric, </a:t>
            </a:r>
          </a:p>
          <a:p>
            <a:pPr lvl="1">
              <a:buNone/>
            </a:pPr>
            <a:r>
              <a:rPr lang="en-US" sz="1800" dirty="0" smtClean="0"/>
              <a:t>pressurized), water, molten salt, </a:t>
            </a:r>
          </a:p>
          <a:p>
            <a:pPr lvl="1"/>
            <a:r>
              <a:rPr lang="en-US" sz="1800" dirty="0" err="1" smtClean="0"/>
              <a:t>Brayton</a:t>
            </a:r>
            <a:r>
              <a:rPr lang="en-US" sz="1800" dirty="0" smtClean="0"/>
              <a:t> or </a:t>
            </a:r>
            <a:r>
              <a:rPr lang="en-US" sz="1800" dirty="0" err="1" smtClean="0"/>
              <a:t>Rankine</a:t>
            </a:r>
            <a:r>
              <a:rPr lang="en-US" sz="1800" dirty="0" smtClean="0"/>
              <a:t> Cycle, hydrogen product.</a:t>
            </a:r>
          </a:p>
          <a:p>
            <a:pPr lvl="1"/>
            <a:r>
              <a:rPr lang="en-US" sz="1800" dirty="0" smtClean="0"/>
              <a:t>Large or small heliostats, Multi –single tower</a:t>
            </a:r>
          </a:p>
          <a:p>
            <a:r>
              <a:rPr lang="en-US" sz="2000" dirty="0" smtClean="0"/>
              <a:t>Linear concentration:</a:t>
            </a:r>
          </a:p>
          <a:p>
            <a:pPr lvl="1"/>
            <a:r>
              <a:rPr lang="en-US" sz="1800" dirty="0" smtClean="0"/>
              <a:t>Oil, molten salt, water, CO2</a:t>
            </a:r>
          </a:p>
          <a:p>
            <a:pPr lvl="1"/>
            <a:r>
              <a:rPr lang="en-US" sz="1800" dirty="0" smtClean="0"/>
              <a:t>Cylinder, Fresnel, others</a:t>
            </a:r>
          </a:p>
          <a:p>
            <a:pPr lvl="1"/>
            <a:r>
              <a:rPr lang="en-US" sz="1800" dirty="0" smtClean="0"/>
              <a:t> Steam or Organic </a:t>
            </a:r>
            <a:r>
              <a:rPr lang="en-US" sz="1800" dirty="0" err="1" smtClean="0"/>
              <a:t>Rankine</a:t>
            </a:r>
            <a:r>
              <a:rPr lang="en-US" sz="1800" dirty="0" smtClean="0"/>
              <a:t> Cycle.</a:t>
            </a:r>
          </a:p>
          <a:p>
            <a:r>
              <a:rPr lang="en-US" sz="2000" dirty="0" smtClean="0"/>
              <a:t>Parabolic dishes</a:t>
            </a:r>
          </a:p>
          <a:p>
            <a:pPr lvl="1"/>
            <a:r>
              <a:rPr lang="en-US" sz="1800" dirty="0" err="1" smtClean="0"/>
              <a:t>Stirling</a:t>
            </a:r>
            <a:r>
              <a:rPr lang="en-US" sz="1800" dirty="0" smtClean="0"/>
              <a:t> engine</a:t>
            </a:r>
          </a:p>
          <a:p>
            <a:pPr lvl="1"/>
            <a:r>
              <a:rPr lang="en-US" sz="1800" dirty="0" smtClean="0"/>
              <a:t>Heating a Fluid</a:t>
            </a:r>
          </a:p>
          <a:p>
            <a:r>
              <a:rPr lang="en-US" sz="2000" dirty="0" smtClean="0"/>
              <a:t>Thermal storage</a:t>
            </a:r>
          </a:p>
          <a:p>
            <a:r>
              <a:rPr lang="en-US" sz="2000" dirty="0" smtClean="0"/>
              <a:t>Hybrid with coal, gas, biomass.</a:t>
            </a:r>
          </a:p>
          <a:p>
            <a:r>
              <a:rPr lang="en-US" sz="2000" dirty="0" smtClean="0"/>
              <a:t>Water/Dry cooling</a:t>
            </a:r>
          </a:p>
          <a:p>
            <a:r>
              <a:rPr lang="en-US" sz="2000" dirty="0" smtClean="0"/>
              <a:t>Fuels production</a:t>
            </a:r>
          </a:p>
        </p:txBody>
      </p:sp>
      <p:sp>
        <p:nvSpPr>
          <p:cNvPr id="19466" name="11 CuadroTexto"/>
          <p:cNvSpPr txBox="1">
            <a:spLocks noChangeArrowheads="1"/>
          </p:cNvSpPr>
          <p:nvPr/>
        </p:nvSpPr>
        <p:spPr bwMode="auto">
          <a:xfrm>
            <a:off x="755650" y="4581525"/>
            <a:ext cx="8604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>
                <a:latin typeface="Arial" pitchFamily="34" charset="0"/>
              </a:rPr>
              <a:t>PSA DSG</a:t>
            </a:r>
          </a:p>
        </p:txBody>
      </p:sp>
      <p:sp>
        <p:nvSpPr>
          <p:cNvPr id="19467" name="12 CuadroTexto"/>
          <p:cNvSpPr txBox="1">
            <a:spLocks noChangeArrowheads="1"/>
          </p:cNvSpPr>
          <p:nvPr/>
        </p:nvSpPr>
        <p:spPr bwMode="auto">
          <a:xfrm>
            <a:off x="684213" y="6453188"/>
            <a:ext cx="10382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>
                <a:latin typeface="Arial" pitchFamily="34" charset="0"/>
              </a:rPr>
              <a:t>PSA Stirling </a:t>
            </a:r>
          </a:p>
        </p:txBody>
      </p:sp>
      <p:pic>
        <p:nvPicPr>
          <p:cNvPr id="19460" name="Picture 2" descr="http://www.abengoa.es/corp/export/sites/abengoa_corp/resources/images/news/20090619_Eureka_con_PS10_y_PS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13827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u.jimdo.com/www27/o/s243185112ca381a8/img/if31c329249787df7/1306253790/std/vista-aerea-de-gemasol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933056"/>
            <a:ext cx="1728192" cy="1141977"/>
          </a:xfrm>
          <a:prstGeom prst="rect">
            <a:avLst/>
          </a:prstGeom>
          <a:noFill/>
        </p:spPr>
      </p:pic>
      <p:sp>
        <p:nvSpPr>
          <p:cNvPr id="19465" name="10 CuadroTexto"/>
          <p:cNvSpPr txBox="1">
            <a:spLocks noChangeArrowheads="1"/>
          </p:cNvSpPr>
          <p:nvPr/>
        </p:nvSpPr>
        <p:spPr bwMode="auto">
          <a:xfrm>
            <a:off x="755650" y="3213100"/>
            <a:ext cx="191590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err="1">
                <a:latin typeface="Arial" pitchFamily="34" charset="0"/>
              </a:rPr>
              <a:t>Abengoa</a:t>
            </a:r>
            <a:r>
              <a:rPr lang="es-ES" sz="1200" dirty="0">
                <a:latin typeface="Arial" pitchFamily="34" charset="0"/>
              </a:rPr>
              <a:t> PS </a:t>
            </a:r>
            <a:r>
              <a:rPr lang="es-ES" sz="1200" dirty="0" smtClean="0">
                <a:latin typeface="Arial" pitchFamily="34" charset="0"/>
              </a:rPr>
              <a:t>solar </a:t>
            </a:r>
            <a:r>
              <a:rPr lang="es-ES" sz="1200" dirty="0" err="1">
                <a:latin typeface="Arial" pitchFamily="34" charset="0"/>
              </a:rPr>
              <a:t>towers</a:t>
            </a:r>
            <a:endParaRPr lang="es-ES" sz="1200" dirty="0">
              <a:latin typeface="Arial" pitchFamily="34" charset="0"/>
            </a:endParaRPr>
          </a:p>
        </p:txBody>
      </p:sp>
      <p:sp>
        <p:nvSpPr>
          <p:cNvPr id="14" name="10 CuadroTexto"/>
          <p:cNvSpPr txBox="1">
            <a:spLocks noChangeArrowheads="1"/>
          </p:cNvSpPr>
          <p:nvPr/>
        </p:nvSpPr>
        <p:spPr bwMode="auto">
          <a:xfrm>
            <a:off x="6876256" y="4941168"/>
            <a:ext cx="172835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err="1" smtClean="0">
                <a:latin typeface="Arial" pitchFamily="34" charset="0"/>
              </a:rPr>
              <a:t>Gemasolar</a:t>
            </a:r>
            <a:r>
              <a:rPr lang="es-ES" sz="1200" dirty="0" smtClean="0">
                <a:latin typeface="Arial" pitchFamily="34" charset="0"/>
              </a:rPr>
              <a:t> solar </a:t>
            </a:r>
            <a:r>
              <a:rPr lang="es-ES" sz="1200" dirty="0" err="1" smtClean="0">
                <a:latin typeface="Arial" pitchFamily="34" charset="0"/>
              </a:rPr>
              <a:t>tower</a:t>
            </a:r>
            <a:endParaRPr lang="es-ES" sz="1200" dirty="0">
              <a:latin typeface="Arial" pitchFamily="34" charset="0"/>
            </a:endParaRPr>
          </a:p>
        </p:txBody>
      </p:sp>
      <p:pic>
        <p:nvPicPr>
          <p:cNvPr id="15" name="Picture 2" descr="and1 y and2"/>
          <p:cNvPicPr>
            <a:picLocks noChangeAspect="1" noChangeArrowheads="1"/>
          </p:cNvPicPr>
          <p:nvPr/>
        </p:nvPicPr>
        <p:blipFill>
          <a:blip r:embed="rId7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6661001" y="0"/>
            <a:ext cx="2482999" cy="163135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7415642" y="1340768"/>
            <a:ext cx="131273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200" dirty="0" smtClean="0">
                <a:latin typeface="Arial" pitchFamily="34" charset="0"/>
              </a:rPr>
              <a:t>ACS, ANDASOL</a:t>
            </a:r>
            <a:endParaRPr lang="es-ES" sz="12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jservert@sta-solar.com</a:t>
            </a:r>
            <a:endParaRPr lang="en-US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04056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496855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Some</a:t>
            </a:r>
            <a:r>
              <a:rPr lang="es-ES" dirty="0" smtClean="0"/>
              <a:t> figures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50 MW CSP parabolic trough:</a:t>
            </a:r>
          </a:p>
          <a:p>
            <a:pPr lvl="1"/>
            <a:r>
              <a:rPr lang="en-US" dirty="0" smtClean="0"/>
              <a:t> 500.000 m</a:t>
            </a:r>
            <a:r>
              <a:rPr lang="en-US" baseline="30000" dirty="0" smtClean="0"/>
              <a:t>2</a:t>
            </a:r>
            <a:r>
              <a:rPr lang="en-US" dirty="0" smtClean="0"/>
              <a:t> mirrors,</a:t>
            </a:r>
          </a:p>
          <a:p>
            <a:pPr lvl="1"/>
            <a:r>
              <a:rPr lang="en-US" dirty="0" smtClean="0"/>
              <a:t> 90.000 m HCE, </a:t>
            </a:r>
          </a:p>
          <a:p>
            <a:pPr lvl="1"/>
            <a:r>
              <a:rPr lang="en-US" dirty="0" smtClean="0"/>
              <a:t> 20.000 T of steel</a:t>
            </a:r>
          </a:p>
          <a:p>
            <a:r>
              <a:rPr lang="en-US" dirty="0" smtClean="0"/>
              <a:t> 2 GW CSP parabolic trough</a:t>
            </a:r>
          </a:p>
          <a:p>
            <a:pPr lvl="1"/>
            <a:r>
              <a:rPr lang="en-US" dirty="0" smtClean="0"/>
              <a:t> 20.000.000 m</a:t>
            </a:r>
            <a:r>
              <a:rPr lang="en-US" baseline="30000" dirty="0" smtClean="0"/>
              <a:t>2</a:t>
            </a:r>
            <a:r>
              <a:rPr lang="en-US" dirty="0" smtClean="0"/>
              <a:t> mirrors, </a:t>
            </a:r>
          </a:p>
          <a:p>
            <a:pPr lvl="1"/>
            <a:r>
              <a:rPr lang="en-US" dirty="0" smtClean="0"/>
              <a:t> 3.600.000 m HCE</a:t>
            </a:r>
          </a:p>
          <a:p>
            <a:pPr lvl="1"/>
            <a:r>
              <a:rPr lang="en-US" dirty="0" smtClean="0"/>
              <a:t> 800.000 T of steel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jservert@sta-solar.com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Asia-</a:t>
            </a:r>
            <a:r>
              <a:rPr lang="es-ES" dirty="0" err="1" smtClean="0"/>
              <a:t>World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 minds together</a:t>
            </a:r>
          </a:p>
          <a:p>
            <a:r>
              <a:rPr lang="en-US" dirty="0" smtClean="0"/>
              <a:t>Find and bring technology to the market together</a:t>
            </a:r>
          </a:p>
          <a:p>
            <a:r>
              <a:rPr lang="en-US" dirty="0" smtClean="0"/>
              <a:t>Reduce time to the market</a:t>
            </a:r>
          </a:p>
          <a:p>
            <a:r>
              <a:rPr lang="en-US" dirty="0" smtClean="0"/>
              <a:t>Reduce development costs</a:t>
            </a:r>
          </a:p>
          <a:p>
            <a:r>
              <a:rPr lang="en-US" dirty="0" smtClean="0"/>
              <a:t>Reduce production cost</a:t>
            </a:r>
          </a:p>
          <a:p>
            <a:r>
              <a:rPr lang="en-US" dirty="0" smtClean="0"/>
              <a:t>Increase volume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jservert@redttc.com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winter or Solar summer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73274"/>
            <a:ext cx="5040560" cy="4171950"/>
          </a:xfrm>
        </p:spPr>
        <p:txBody>
          <a:bodyPr/>
          <a:lstStyle/>
          <a:p>
            <a:r>
              <a:rPr lang="en-US" dirty="0" smtClean="0"/>
              <a:t>Learning from the past 29 c€/KWh, 45 c€/kWh </a:t>
            </a:r>
          </a:p>
          <a:p>
            <a:r>
              <a:rPr lang="en-US" dirty="0" smtClean="0"/>
              <a:t>Innovative and new ideas</a:t>
            </a:r>
          </a:p>
          <a:p>
            <a:r>
              <a:rPr lang="en-US" dirty="0" smtClean="0"/>
              <a:t> Win-Win global strategies</a:t>
            </a:r>
          </a:p>
          <a:p>
            <a:r>
              <a:rPr lang="en-US" dirty="0" smtClean="0"/>
              <a:t> A new era and industry: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Energy </a:t>
            </a:r>
          </a:p>
          <a:p>
            <a:pPr lvl="1"/>
            <a:r>
              <a:rPr lang="en-US" dirty="0" smtClean="0"/>
              <a:t>Clean environment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pic>
        <p:nvPicPr>
          <p:cNvPr id="5" name="Picture 4" descr=" Pulse para cargar la image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7842" y="1412776"/>
            <a:ext cx="208615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recuerdosdepandora.com/wp-content/uploads/2010/04/espejos-arquimedes-siracusa-300x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547664" cy="14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3401591" cy="15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:Solarplant-050406-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437112"/>
            <a:ext cx="2195736" cy="155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jservert@sta-solar.com</a:t>
            </a:r>
            <a:endParaRPr lang="en-US" dirty="0"/>
          </a:p>
        </p:txBody>
      </p:sp>
      <p:grpSp>
        <p:nvGrpSpPr>
          <p:cNvPr id="14" name="13 Grupo"/>
          <p:cNvGrpSpPr/>
          <p:nvPr/>
        </p:nvGrpSpPr>
        <p:grpSpPr>
          <a:xfrm>
            <a:off x="395536" y="1412776"/>
            <a:ext cx="7200800" cy="4176464"/>
            <a:chOff x="323528" y="1268760"/>
            <a:chExt cx="9069116" cy="468052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348880"/>
              <a:ext cx="9069116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4 Conector recto de flecha"/>
            <p:cNvCxnSpPr/>
            <p:nvPr/>
          </p:nvCxnSpPr>
          <p:spPr bwMode="auto">
            <a:xfrm rot="16200000" flipH="1">
              <a:off x="2051720" y="1484784"/>
              <a:ext cx="1872208" cy="144016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 bwMode="auto">
            <a:xfrm rot="5400000" flipH="1" flipV="1">
              <a:off x="3491880" y="1772816"/>
              <a:ext cx="1584176" cy="115212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 bwMode="auto">
            <a:xfrm rot="16200000" flipH="1">
              <a:off x="3707904" y="3140968"/>
              <a:ext cx="144016" cy="14401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 Título"/>
          <p:cNvSpPr txBox="1">
            <a:spLocks/>
          </p:cNvSpPr>
          <p:nvPr/>
        </p:nvSpPr>
        <p:spPr>
          <a:xfrm>
            <a:off x="406400" y="228600"/>
            <a:ext cx="8280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s-ES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example Huiyin uses antirreflecting coating from CIEMAT</a:t>
            </a:r>
            <a:endParaRPr kumimoji="1" lang="es-E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32240" y="2924944"/>
            <a:ext cx="2411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Improve transmisivity</a:t>
            </a:r>
          </a:p>
          <a:p>
            <a:endParaRPr lang="en-US" smtClean="0">
              <a:latin typeface="+mn-lt"/>
            </a:endParaRPr>
          </a:p>
          <a:p>
            <a:r>
              <a:rPr lang="en-US" smtClean="0">
                <a:latin typeface="+mn-lt"/>
              </a:rPr>
              <a:t>Durability</a:t>
            </a:r>
          </a:p>
          <a:p>
            <a:endParaRPr lang="en-US" smtClean="0">
              <a:latin typeface="+mn-lt"/>
            </a:endParaRPr>
          </a:p>
          <a:p>
            <a:r>
              <a:rPr lang="en-US" smtClean="0">
                <a:latin typeface="+mn-lt"/>
              </a:rPr>
              <a:t>Direct impact</a:t>
            </a:r>
            <a:endParaRPr lang="en-US">
              <a:latin typeface="+mn-lt"/>
            </a:endParaRPr>
          </a:p>
        </p:txBody>
      </p:sp>
      <p:sp>
        <p:nvSpPr>
          <p:cNvPr id="16" name="10 CuadroTexto"/>
          <p:cNvSpPr txBox="1">
            <a:spLocks noChangeArrowheads="1"/>
          </p:cNvSpPr>
          <p:nvPr/>
        </p:nvSpPr>
        <p:spPr bwMode="auto">
          <a:xfrm>
            <a:off x="2411760" y="5157192"/>
            <a:ext cx="2736304" cy="288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smtClean="0">
                <a:latin typeface="Arial" pitchFamily="34" charset="0"/>
              </a:rPr>
              <a:t>HCE, vacuum tube</a:t>
            </a:r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C">
  <a:themeElements>
    <a:clrScheme name="Pincelada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Pincelada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Pincelada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celada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celada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</Template>
  <TotalTime>3456</TotalTime>
  <Words>390</Words>
  <Application>Microsoft Office PowerPoint</Application>
  <PresentationFormat>Presentación en pantalla (4:3)</PresentationFormat>
  <Paragraphs>114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TTC</vt:lpstr>
      <vt:lpstr>Diseño personalizado</vt:lpstr>
      <vt:lpstr>Manufacturing,   Technology &amp;     Collaboration</vt:lpstr>
      <vt:lpstr> ENERGY</vt:lpstr>
      <vt:lpstr>Innovation</vt:lpstr>
      <vt:lpstr>Which technology will succeed?</vt:lpstr>
      <vt:lpstr>Diapositiva 5</vt:lpstr>
      <vt:lpstr>Some figures </vt:lpstr>
      <vt:lpstr>Asia-World </vt:lpstr>
      <vt:lpstr>Solar winter or Solar summer</vt:lpstr>
      <vt:lpstr>Diapositiva 9</vt:lpstr>
      <vt:lpstr>An example Huiyin uses antirreflecting coating from CIEMAT</vt:lpstr>
      <vt:lpstr>Key factors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</dc:creator>
  <cp:lastModifiedBy>Jorge</cp:lastModifiedBy>
  <cp:revision>22</cp:revision>
  <cp:lastPrinted>2007-03-24T08:03:10Z</cp:lastPrinted>
  <dcterms:created xsi:type="dcterms:W3CDTF">2010-09-03T16:52:15Z</dcterms:created>
  <dcterms:modified xsi:type="dcterms:W3CDTF">2011-06-04T02:57:13Z</dcterms:modified>
</cp:coreProperties>
</file>